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02" d="100"/>
          <a:sy n="102" d="100"/>
        </p:scale>
        <p:origin x="200" y="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4242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 name="Google Shape;93;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 name="Google Shape;10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 name="Google Shape;10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 name="Google Shape;10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 name="Google Shape;120;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 name="Google Shape;13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D6CC1"/>
        </a:solidFill>
        <a:effectLst/>
      </p:bgPr>
    </p:bg>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1523999" y="1122363"/>
            <a:ext cx="10044223" cy="2387600"/>
          </a:xfrm>
          <a:prstGeom prst="rect">
            <a:avLst/>
          </a:prstGeom>
          <a:solidFill>
            <a:srgbClr val="2D6CC1"/>
          </a:solid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6000"/>
              <a:buFont typeface="Calibri"/>
              <a:buNone/>
              <a:defRPr sz="6000">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rgbClr val="F0AA00"/>
              </a:buClr>
              <a:buSzPts val="2400"/>
              <a:buNone/>
              <a:defRPr sz="2400">
                <a:solidFill>
                  <a:srgbClr val="F0AA00"/>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0" y="1"/>
            <a:ext cx="12192000" cy="914400"/>
          </a:xfrm>
          <a:prstGeom prst="rect">
            <a:avLst/>
          </a:prstGeom>
          <a:solidFill>
            <a:srgbClr val="2D6CC1"/>
          </a:solid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0AA00"/>
              </a:buClr>
              <a:buSzPts val="4400"/>
              <a:buFont typeface="Calibri"/>
              <a:buNone/>
              <a:defRPr>
                <a:solidFill>
                  <a:srgbClr val="F0AA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702973" y="-2251260"/>
            <a:ext cx="4851622" cy="11729484"/>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solidFill>
            <a:srgbClr val="2D6CC1"/>
          </a:solid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0AA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0" y="1"/>
            <a:ext cx="12192000" cy="914399"/>
          </a:xfrm>
          <a:prstGeom prst="rect">
            <a:avLst/>
          </a:prstGeom>
          <a:solidFill>
            <a:srgbClr val="2D6CC1"/>
          </a:solid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0AA00"/>
              </a:buClr>
              <a:buSzPts val="4400"/>
              <a:buFont typeface="Calibri"/>
              <a:buNone/>
              <a:defRPr>
                <a:solidFill>
                  <a:srgbClr val="F0AA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264042" y="1187671"/>
            <a:ext cx="11729484" cy="485162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2D6CC1"/>
        </a:solidFill>
        <a:effectLst/>
      </p:bgPr>
    </p:bg>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1850" y="1709738"/>
            <a:ext cx="10515600" cy="2852737"/>
          </a:xfrm>
          <a:prstGeom prst="rect">
            <a:avLst/>
          </a:prstGeom>
          <a:solidFill>
            <a:srgbClr val="2D6CC1"/>
          </a:solid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6000"/>
              <a:buFont typeface="Calibri"/>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F0AA00"/>
              </a:buClr>
              <a:buSzPts val="2400"/>
              <a:buNone/>
              <a:defRPr sz="2400">
                <a:solidFill>
                  <a:srgbClr val="F0AA00"/>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0" y="1"/>
            <a:ext cx="12192000" cy="914400"/>
          </a:xfrm>
          <a:prstGeom prst="rect">
            <a:avLst/>
          </a:prstGeom>
          <a:solidFill>
            <a:srgbClr val="2D6CC1"/>
          </a:solid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0AA00"/>
              </a:buClr>
              <a:buSzPts val="4400"/>
              <a:buFont typeface="Calibri"/>
              <a:buNone/>
              <a:defRPr>
                <a:solidFill>
                  <a:srgbClr val="F0AA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0" y="1"/>
            <a:ext cx="12192000" cy="914400"/>
          </a:xfrm>
          <a:prstGeom prst="rect">
            <a:avLst/>
          </a:prstGeom>
          <a:solidFill>
            <a:srgbClr val="2D6CC1"/>
          </a:solid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0AA00"/>
              </a:buClr>
              <a:buSzPts val="4400"/>
              <a:buFont typeface="Calibri"/>
              <a:buNone/>
              <a:defRPr>
                <a:solidFill>
                  <a:srgbClr val="F0AA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0" y="1"/>
            <a:ext cx="12192000" cy="914400"/>
          </a:xfrm>
          <a:prstGeom prst="rect">
            <a:avLst/>
          </a:prstGeom>
          <a:solidFill>
            <a:srgbClr val="2D6CC1"/>
          </a:solid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0AA00"/>
              </a:buClr>
              <a:buSzPts val="4400"/>
              <a:buFont typeface="Calibri"/>
              <a:buNone/>
              <a:defRPr>
                <a:solidFill>
                  <a:srgbClr val="F0AA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solidFill>
            <a:srgbClr val="2D6CC1"/>
          </a:solid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0AA00"/>
              </a:buClr>
              <a:buSzPts val="3200"/>
              <a:buFont typeface="Calibri"/>
              <a:buNone/>
              <a:defRPr sz="3200">
                <a:solidFill>
                  <a:srgbClr val="F0AA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solidFill>
            <a:srgbClr val="2D6CC1"/>
          </a:solid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0AA00"/>
              </a:buClr>
              <a:buSzPts val="3200"/>
              <a:buFont typeface="Calibri"/>
              <a:buNone/>
              <a:defRPr sz="3200">
                <a:solidFill>
                  <a:srgbClr val="F0AA0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0" y="1"/>
            <a:ext cx="12192000" cy="914400"/>
          </a:xfrm>
          <a:prstGeom prst="rect">
            <a:avLst/>
          </a:prstGeom>
          <a:solidFill>
            <a:srgbClr val="2D6CC1"/>
          </a:solid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F0AA00"/>
              </a:buClr>
              <a:buSzPts val="4400"/>
              <a:buFont typeface="Calibri"/>
              <a:buNone/>
              <a:defRPr sz="4400" b="0" i="0" u="none" strike="noStrike" cap="none">
                <a:solidFill>
                  <a:srgbClr val="F0AA00"/>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264042" y="1187671"/>
            <a:ext cx="11729484" cy="4851622"/>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3294B"/>
        </a:solidFill>
        <a:effectLst/>
      </p:bgPr>
    </p:bg>
    <p:spTree>
      <p:nvGrpSpPr>
        <p:cNvPr id="1" name="Shape 88"/>
        <p:cNvGrpSpPr/>
        <p:nvPr/>
      </p:nvGrpSpPr>
      <p:grpSpPr>
        <a:xfrm>
          <a:off x="0" y="0"/>
          <a:ext cx="0" cy="0"/>
          <a:chOff x="0" y="0"/>
          <a:chExt cx="0" cy="0"/>
        </a:xfrm>
      </p:grpSpPr>
      <p:sp>
        <p:nvSpPr>
          <p:cNvPr id="89" name="Google Shape;89;p13"/>
          <p:cNvSpPr txBox="1">
            <a:spLocks noGrp="1"/>
          </p:cNvSpPr>
          <p:nvPr>
            <p:ph type="ctrTitle"/>
          </p:nvPr>
        </p:nvSpPr>
        <p:spPr>
          <a:xfrm>
            <a:off x="641216" y="829427"/>
            <a:ext cx="10909564" cy="2387600"/>
          </a:xfrm>
          <a:prstGeom prst="rect">
            <a:avLst/>
          </a:prstGeom>
          <a:solidFill>
            <a:srgbClr val="13294B"/>
          </a:solid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lt1"/>
              </a:buClr>
              <a:buSzPts val="6000"/>
              <a:buFont typeface="Calibri"/>
              <a:buNone/>
            </a:pPr>
            <a:r>
              <a:rPr lang="en-US"/>
              <a:t>Programming in Cognitive Science</a:t>
            </a:r>
            <a:endParaRPr/>
          </a:p>
        </p:txBody>
      </p:sp>
      <p:sp>
        <p:nvSpPr>
          <p:cNvPr id="90" name="Google Shape;90;p13"/>
          <p:cNvSpPr txBox="1">
            <a:spLocks noGrp="1"/>
          </p:cNvSpPr>
          <p:nvPr>
            <p:ph type="subTitle" idx="1"/>
          </p:nvPr>
        </p:nvSpPr>
        <p:spPr>
          <a:xfrm>
            <a:off x="1073887" y="3602038"/>
            <a:ext cx="10044223" cy="1655762"/>
          </a:xfrm>
          <a:prstGeom prst="rect">
            <a:avLst/>
          </a:prstGeom>
          <a:solidFill>
            <a:srgbClr val="13294B"/>
          </a:solid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F0AA00"/>
              </a:buClr>
              <a:buSzPts val="3200"/>
              <a:buNone/>
            </a:pPr>
            <a:r>
              <a:rPr lang="en-US" sz="3200">
                <a:solidFill>
                  <a:srgbClr val="E84A27"/>
                </a:solidFill>
              </a:rPr>
              <a:t>Lecture 0: Why Cognitive Science Needs Programming</a:t>
            </a:r>
            <a:endParaRPr>
              <a:solidFill>
                <a:srgbClr val="E84A27"/>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2"/>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3959"/>
              <a:buFont typeface="Calibri"/>
              <a:buNone/>
            </a:pPr>
            <a:r>
              <a:rPr lang="en-US" sz="3959">
                <a:solidFill>
                  <a:srgbClr val="E84A27"/>
                </a:solidFill>
              </a:rPr>
              <a:t>2.2 Why Are There So Many Programming Languages?</a:t>
            </a:r>
            <a:endParaRPr>
              <a:solidFill>
                <a:srgbClr val="E84A27"/>
              </a:solidFill>
            </a:endParaRPr>
          </a:p>
        </p:txBody>
      </p:sp>
      <p:sp>
        <p:nvSpPr>
          <p:cNvPr id="164" name="Google Shape;164;p22"/>
          <p:cNvSpPr/>
          <p:nvPr/>
        </p:nvSpPr>
        <p:spPr>
          <a:xfrm>
            <a:off x="0" y="914400"/>
            <a:ext cx="11341768" cy="34163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dirty="0">
                <a:solidFill>
                  <a:schemeClr val="dk1"/>
                </a:solidFill>
                <a:latin typeface="Calibri"/>
                <a:ea typeface="Calibri"/>
                <a:cs typeface="Calibri"/>
                <a:sym typeface="Calibri"/>
              </a:rPr>
              <a:t>Consider this program that does simple addition.</a:t>
            </a:r>
            <a:endParaRPr dirty="0"/>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How does a computer (or even a basic calculator) do addition?</a:t>
            </a:r>
            <a:endParaRPr dirty="0"/>
          </a:p>
          <a:p>
            <a:pPr marL="0" marR="0" lvl="0" indent="0" algn="l" rtl="0">
              <a:spcBef>
                <a:spcPts val="0"/>
              </a:spcBef>
              <a:spcAft>
                <a:spcPts val="0"/>
              </a:spcAft>
              <a:buNone/>
            </a:pP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To compute 3 + 4 in a computer:</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Instead, use a “higher level” language (like MATLAB, or C, or Python, or Java, or …)</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Type ”3+4”.</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It prints out 7.</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Nice!</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Think about all the work it is doing under the surface.</a:t>
            </a:r>
            <a:endParaRPr sz="2400" dirty="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4400"/>
              <a:buFont typeface="Calibri"/>
              <a:buNone/>
            </a:pPr>
            <a:r>
              <a:rPr lang="en-US">
                <a:solidFill>
                  <a:srgbClr val="E84A27"/>
                </a:solidFill>
              </a:rPr>
              <a:t>2.3 Pros and Cons of Python</a:t>
            </a:r>
            <a:endParaRPr>
              <a:solidFill>
                <a:srgbClr val="E84A27"/>
              </a:solidFill>
            </a:endParaRPr>
          </a:p>
        </p:txBody>
      </p:sp>
      <p:sp>
        <p:nvSpPr>
          <p:cNvPr id="170" name="Google Shape;170;p23"/>
          <p:cNvSpPr txBox="1">
            <a:spLocks noGrp="1"/>
          </p:cNvSpPr>
          <p:nvPr>
            <p:ph type="body" idx="1"/>
          </p:nvPr>
        </p:nvSpPr>
        <p:spPr>
          <a:xfrm>
            <a:off x="264042" y="1187671"/>
            <a:ext cx="11729484" cy="4851622"/>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dirty="0"/>
              <a:t>Pros</a:t>
            </a:r>
            <a:endParaRPr dirty="0"/>
          </a:p>
          <a:p>
            <a:pPr marL="685800" lvl="1" indent="-228600" algn="l" rtl="0">
              <a:lnSpc>
                <a:spcPct val="90000"/>
              </a:lnSpc>
              <a:spcBef>
                <a:spcPts val="500"/>
              </a:spcBef>
              <a:spcAft>
                <a:spcPts val="0"/>
              </a:spcAft>
              <a:buClr>
                <a:schemeClr val="dk1"/>
              </a:buClr>
              <a:buSzPts val="2400"/>
              <a:buChar char="•"/>
            </a:pPr>
            <a:r>
              <a:rPr lang="en-US" dirty="0"/>
              <a:t>Free</a:t>
            </a:r>
            <a:endParaRPr dirty="0"/>
          </a:p>
          <a:p>
            <a:pPr marL="685800" lvl="1" indent="-228600" algn="l" rtl="0">
              <a:lnSpc>
                <a:spcPct val="90000"/>
              </a:lnSpc>
              <a:spcBef>
                <a:spcPts val="500"/>
              </a:spcBef>
              <a:spcAft>
                <a:spcPts val="0"/>
              </a:spcAft>
              <a:buClr>
                <a:schemeClr val="dk1"/>
              </a:buClr>
              <a:buSzPts val="2400"/>
              <a:buChar char="•"/>
            </a:pPr>
            <a:r>
              <a:rPr lang="en-US" dirty="0"/>
              <a:t>Easy to learn</a:t>
            </a:r>
            <a:endParaRPr dirty="0"/>
          </a:p>
          <a:p>
            <a:pPr marL="685800" lvl="1" indent="-228600" algn="l" rtl="0">
              <a:lnSpc>
                <a:spcPct val="90000"/>
              </a:lnSpc>
              <a:spcBef>
                <a:spcPts val="500"/>
              </a:spcBef>
              <a:spcAft>
                <a:spcPts val="0"/>
              </a:spcAft>
              <a:buClr>
                <a:schemeClr val="dk1"/>
              </a:buClr>
              <a:buSzPts val="2400"/>
              <a:buChar char="•"/>
            </a:pPr>
            <a:r>
              <a:rPr lang="en-US" dirty="0"/>
              <a:t>Easy to develop and test code - interactive</a:t>
            </a:r>
            <a:endParaRPr dirty="0"/>
          </a:p>
          <a:p>
            <a:pPr marL="685800" lvl="1" indent="-228600" algn="l" rtl="0">
              <a:lnSpc>
                <a:spcPct val="90000"/>
              </a:lnSpc>
              <a:spcBef>
                <a:spcPts val="500"/>
              </a:spcBef>
              <a:spcAft>
                <a:spcPts val="0"/>
              </a:spcAft>
              <a:buClr>
                <a:schemeClr val="dk1"/>
              </a:buClr>
              <a:buSzPts val="2400"/>
              <a:buChar char="•"/>
            </a:pPr>
            <a:r>
              <a:rPr lang="en-US" dirty="0"/>
              <a:t>Easy to read other people’s code</a:t>
            </a:r>
            <a:endParaRPr dirty="0"/>
          </a:p>
          <a:p>
            <a:pPr marL="685800" lvl="1" indent="-228600" algn="l" rtl="0">
              <a:lnSpc>
                <a:spcPct val="90000"/>
              </a:lnSpc>
              <a:spcBef>
                <a:spcPts val="500"/>
              </a:spcBef>
              <a:spcAft>
                <a:spcPts val="0"/>
              </a:spcAft>
              <a:buClr>
                <a:schemeClr val="dk1"/>
              </a:buClr>
              <a:buSzPts val="2400"/>
              <a:buChar char="•"/>
            </a:pPr>
            <a:r>
              <a:rPr lang="en-US" dirty="0"/>
              <a:t>Portable</a:t>
            </a:r>
            <a:endParaRPr dirty="0"/>
          </a:p>
          <a:p>
            <a:pPr marL="685800" lvl="1" indent="-228600" algn="l" rtl="0">
              <a:lnSpc>
                <a:spcPct val="90000"/>
              </a:lnSpc>
              <a:spcBef>
                <a:spcPts val="500"/>
              </a:spcBef>
              <a:spcAft>
                <a:spcPts val="0"/>
              </a:spcAft>
              <a:buClr>
                <a:schemeClr val="dk1"/>
              </a:buClr>
              <a:buSzPts val="2400"/>
              <a:buChar char="•"/>
            </a:pPr>
            <a:r>
              <a:rPr lang="en-US" dirty="0"/>
              <a:t>Lots of users</a:t>
            </a:r>
            <a:endParaRPr dirty="0"/>
          </a:p>
          <a:p>
            <a:pPr marL="1143000" lvl="2" indent="-228600" algn="l" rtl="0">
              <a:lnSpc>
                <a:spcPct val="90000"/>
              </a:lnSpc>
              <a:spcBef>
                <a:spcPts val="500"/>
              </a:spcBef>
              <a:spcAft>
                <a:spcPts val="0"/>
              </a:spcAft>
              <a:buClr>
                <a:schemeClr val="dk1"/>
              </a:buClr>
              <a:buSzPts val="2000"/>
              <a:buChar char="•"/>
            </a:pPr>
            <a:r>
              <a:rPr lang="en-US" dirty="0"/>
              <a:t>Much code you can borrow</a:t>
            </a:r>
            <a:endParaRPr dirty="0"/>
          </a:p>
          <a:p>
            <a:pPr marL="1143000" lvl="2" indent="-228600" algn="l" rtl="0">
              <a:lnSpc>
                <a:spcPct val="90000"/>
              </a:lnSpc>
              <a:spcBef>
                <a:spcPts val="500"/>
              </a:spcBef>
              <a:spcAft>
                <a:spcPts val="0"/>
              </a:spcAft>
              <a:buClr>
                <a:schemeClr val="dk1"/>
              </a:buClr>
              <a:buSzPts val="2000"/>
              <a:buChar char="•"/>
            </a:pPr>
            <a:r>
              <a:rPr lang="en-US" dirty="0"/>
              <a:t>Many third-party modules that do stuff for you</a:t>
            </a:r>
            <a:endParaRPr dirty="0"/>
          </a:p>
          <a:p>
            <a:pPr marL="228600" lvl="0" indent="-228600" algn="l" rtl="0">
              <a:lnSpc>
                <a:spcPct val="90000"/>
              </a:lnSpc>
              <a:spcBef>
                <a:spcPts val="1000"/>
              </a:spcBef>
              <a:spcAft>
                <a:spcPts val="0"/>
              </a:spcAft>
              <a:buClr>
                <a:schemeClr val="dk1"/>
              </a:buClr>
              <a:buSzPts val="2800"/>
              <a:buChar char="•"/>
            </a:pPr>
            <a:r>
              <a:rPr lang="en-US" dirty="0"/>
              <a:t>Cons</a:t>
            </a:r>
            <a:endParaRPr dirty="0"/>
          </a:p>
          <a:p>
            <a:pPr marL="685800" lvl="1" indent="-228600" algn="l" rtl="0">
              <a:lnSpc>
                <a:spcPct val="90000"/>
              </a:lnSpc>
              <a:spcBef>
                <a:spcPts val="500"/>
              </a:spcBef>
              <a:spcAft>
                <a:spcPts val="0"/>
              </a:spcAft>
              <a:buClr>
                <a:schemeClr val="dk1"/>
              </a:buClr>
              <a:buSzPts val="2400"/>
              <a:buChar char="•"/>
            </a:pPr>
            <a:r>
              <a:rPr lang="en-US" dirty="0"/>
              <a:t>Runs relatively slowly</a:t>
            </a:r>
            <a:endParaRPr dirty="0"/>
          </a:p>
          <a:p>
            <a:pPr marL="685800" lvl="1" indent="-228600" algn="l" rtl="0">
              <a:lnSpc>
                <a:spcPct val="90000"/>
              </a:lnSpc>
              <a:spcBef>
                <a:spcPts val="500"/>
              </a:spcBef>
              <a:spcAft>
                <a:spcPts val="0"/>
              </a:spcAft>
              <a:buClr>
                <a:schemeClr val="dk1"/>
              </a:buClr>
              <a:buSzPts val="2400"/>
              <a:buChar char="•"/>
            </a:pPr>
            <a:r>
              <a:rPr lang="en-US" dirty="0"/>
              <a:t>Can be hard to debug</a:t>
            </a:r>
            <a:endParaRPr dirty="0"/>
          </a:p>
          <a:p>
            <a:pPr marL="685800" lvl="1" indent="-228600" algn="l" rtl="0">
              <a:lnSpc>
                <a:spcPct val="90000"/>
              </a:lnSpc>
              <a:spcBef>
                <a:spcPts val="500"/>
              </a:spcBef>
              <a:spcAft>
                <a:spcPts val="0"/>
              </a:spcAft>
              <a:buClr>
                <a:schemeClr val="dk1"/>
              </a:buClr>
              <a:buSzPts val="2400"/>
              <a:buChar char="•"/>
            </a:pPr>
            <a:r>
              <a:rPr lang="en-US" dirty="0"/>
              <a:t>Limitations for graphics, mobile computing, database access</a:t>
            </a:r>
            <a:endParaRPr dirty="0"/>
          </a:p>
          <a:p>
            <a:pPr marL="685800" lvl="1" indent="-76200" algn="l" rtl="0">
              <a:lnSpc>
                <a:spcPct val="90000"/>
              </a:lnSpc>
              <a:spcBef>
                <a:spcPts val="500"/>
              </a:spcBef>
              <a:spcAft>
                <a:spcPts val="0"/>
              </a:spcAft>
              <a:buClr>
                <a:schemeClr val="dk1"/>
              </a:buClr>
              <a:buSzPts val="2400"/>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0">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0">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0">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0">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70">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70">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0">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uiExpand="1" build="p" bldLvl="2"/>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4400"/>
              <a:buFont typeface="Calibri"/>
              <a:buNone/>
            </a:pPr>
            <a:r>
              <a:rPr lang="en-US" dirty="0">
                <a:solidFill>
                  <a:srgbClr val="E84A27"/>
                </a:solidFill>
              </a:rPr>
              <a:t>2.4 What We Will Cover</a:t>
            </a:r>
            <a:endParaRPr dirty="0">
              <a:solidFill>
                <a:srgbClr val="E84A27"/>
              </a:solidFill>
            </a:endParaRPr>
          </a:p>
        </p:txBody>
      </p:sp>
      <p:sp>
        <p:nvSpPr>
          <p:cNvPr id="170" name="Google Shape;170;p23"/>
          <p:cNvSpPr txBox="1">
            <a:spLocks noGrp="1"/>
          </p:cNvSpPr>
          <p:nvPr>
            <p:ph type="body" idx="1"/>
          </p:nvPr>
        </p:nvSpPr>
        <p:spPr>
          <a:xfrm>
            <a:off x="0" y="914399"/>
            <a:ext cx="12192000" cy="5943599"/>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dirty="0"/>
              <a:t>The Basics of Programming (in Python)</a:t>
            </a:r>
            <a:endParaRPr dirty="0"/>
          </a:p>
          <a:p>
            <a:pPr marL="685800" lvl="1" indent="-228600" algn="l" rtl="0">
              <a:lnSpc>
                <a:spcPct val="90000"/>
              </a:lnSpc>
              <a:spcBef>
                <a:spcPts val="500"/>
              </a:spcBef>
              <a:spcAft>
                <a:spcPts val="0"/>
              </a:spcAft>
              <a:buClr>
                <a:schemeClr val="dk1"/>
              </a:buClr>
              <a:buSzPts val="2400"/>
              <a:buChar char="•"/>
            </a:pPr>
            <a:r>
              <a:rPr lang="en-US" sz="2000" dirty="0"/>
              <a:t>Data Structures (like strings, numbers, lists, sets, dictionaries, and tuple)</a:t>
            </a:r>
            <a:endParaRPr sz="2000" dirty="0"/>
          </a:p>
          <a:p>
            <a:pPr marL="685800" lvl="1" indent="-228600" algn="l" rtl="0">
              <a:lnSpc>
                <a:spcPct val="90000"/>
              </a:lnSpc>
              <a:spcBef>
                <a:spcPts val="500"/>
              </a:spcBef>
              <a:spcAft>
                <a:spcPts val="0"/>
              </a:spcAft>
              <a:buClr>
                <a:schemeClr val="dk1"/>
              </a:buClr>
              <a:buSzPts val="2400"/>
              <a:buChar char="•"/>
            </a:pPr>
            <a:r>
              <a:rPr lang="en-US" sz="2000" dirty="0"/>
              <a:t>Functions</a:t>
            </a:r>
            <a:endParaRPr sz="2000" dirty="0"/>
          </a:p>
          <a:p>
            <a:pPr marL="685800" lvl="1" indent="-228600" algn="l" rtl="0">
              <a:lnSpc>
                <a:spcPct val="90000"/>
              </a:lnSpc>
              <a:spcBef>
                <a:spcPts val="500"/>
              </a:spcBef>
              <a:spcAft>
                <a:spcPts val="0"/>
              </a:spcAft>
              <a:buClr>
                <a:schemeClr val="dk1"/>
              </a:buClr>
              <a:buSzPts val="2400"/>
              <a:buChar char="•"/>
            </a:pPr>
            <a:r>
              <a:rPr lang="en-US" sz="2000" dirty="0"/>
              <a:t>Classes</a:t>
            </a:r>
          </a:p>
          <a:p>
            <a:pPr marL="685800" lvl="1" indent="-228600" algn="l" rtl="0">
              <a:lnSpc>
                <a:spcPct val="90000"/>
              </a:lnSpc>
              <a:spcBef>
                <a:spcPts val="500"/>
              </a:spcBef>
              <a:spcAft>
                <a:spcPts val="0"/>
              </a:spcAft>
              <a:buClr>
                <a:schemeClr val="dk1"/>
              </a:buClr>
              <a:buSzPts val="2400"/>
              <a:buChar char="•"/>
            </a:pPr>
            <a:endParaRPr sz="1200" dirty="0"/>
          </a:p>
          <a:p>
            <a:pPr marL="0" indent="0">
              <a:spcBef>
                <a:spcPts val="500"/>
              </a:spcBef>
              <a:buSzPts val="2400"/>
              <a:buNone/>
            </a:pPr>
            <a:r>
              <a:rPr lang="en-US" dirty="0"/>
              <a:t>Good Programming Principles</a:t>
            </a:r>
            <a:endParaRPr dirty="0"/>
          </a:p>
          <a:p>
            <a:pPr marL="685800" lvl="1" indent="-228600" algn="l" rtl="0">
              <a:lnSpc>
                <a:spcPct val="90000"/>
              </a:lnSpc>
              <a:spcBef>
                <a:spcPts val="500"/>
              </a:spcBef>
              <a:spcAft>
                <a:spcPts val="0"/>
              </a:spcAft>
              <a:buClr>
                <a:schemeClr val="dk1"/>
              </a:buClr>
              <a:buSzPts val="2400"/>
              <a:buChar char="•"/>
            </a:pPr>
            <a:r>
              <a:rPr lang="en-US" dirty="0"/>
              <a:t>Commenting code</a:t>
            </a:r>
            <a:endParaRPr dirty="0"/>
          </a:p>
          <a:p>
            <a:pPr marL="685800" lvl="1" indent="-228600" algn="l" rtl="0">
              <a:lnSpc>
                <a:spcPct val="90000"/>
              </a:lnSpc>
              <a:spcBef>
                <a:spcPts val="500"/>
              </a:spcBef>
              <a:spcAft>
                <a:spcPts val="0"/>
              </a:spcAft>
              <a:buClr>
                <a:schemeClr val="dk1"/>
              </a:buClr>
              <a:buSzPts val="2400"/>
              <a:buChar char="•"/>
            </a:pPr>
            <a:r>
              <a:rPr lang="en-US" dirty="0"/>
              <a:t>Programming conventions</a:t>
            </a:r>
            <a:endParaRPr dirty="0"/>
          </a:p>
          <a:p>
            <a:pPr marL="685800" lvl="1" indent="-228600">
              <a:buSzPts val="2000"/>
            </a:pPr>
            <a:r>
              <a:rPr lang="en-US" dirty="0"/>
              <a:t>Writing understandable, sharable, and re-useable code</a:t>
            </a:r>
          </a:p>
          <a:p>
            <a:pPr marL="685800" lvl="1" indent="-228600">
              <a:buSzPts val="2000"/>
            </a:pPr>
            <a:endParaRPr lang="en-US" sz="1200" dirty="0"/>
          </a:p>
          <a:p>
            <a:pPr marL="0" lvl="0" indent="0" algn="l" rtl="0">
              <a:lnSpc>
                <a:spcPct val="90000"/>
              </a:lnSpc>
              <a:spcBef>
                <a:spcPts val="0"/>
              </a:spcBef>
              <a:spcAft>
                <a:spcPts val="0"/>
              </a:spcAft>
              <a:buClr>
                <a:schemeClr val="dk1"/>
              </a:buClr>
              <a:buSzPts val="2800"/>
              <a:buNone/>
            </a:pPr>
            <a:r>
              <a:rPr lang="en-US" dirty="0"/>
              <a:t>Applications to BCS</a:t>
            </a:r>
            <a:endParaRPr dirty="0"/>
          </a:p>
          <a:p>
            <a:pPr marL="685800" lvl="1" indent="-228600" algn="l" rtl="0">
              <a:lnSpc>
                <a:spcPct val="90000"/>
              </a:lnSpc>
              <a:spcBef>
                <a:spcPts val="500"/>
              </a:spcBef>
              <a:spcAft>
                <a:spcPts val="0"/>
              </a:spcAft>
              <a:buClr>
                <a:schemeClr val="dk1"/>
              </a:buClr>
              <a:buSzPts val="2400"/>
              <a:buChar char="•"/>
            </a:pPr>
            <a:r>
              <a:rPr lang="en-US" dirty="0"/>
              <a:t>Processing, Analyzing, and Visualizing Data</a:t>
            </a:r>
            <a:endParaRPr dirty="0"/>
          </a:p>
          <a:p>
            <a:pPr marL="685800" lvl="1" indent="-228600" algn="l" rtl="0">
              <a:lnSpc>
                <a:spcPct val="90000"/>
              </a:lnSpc>
              <a:spcBef>
                <a:spcPts val="500"/>
              </a:spcBef>
              <a:spcAft>
                <a:spcPts val="0"/>
              </a:spcAft>
              <a:buClr>
                <a:schemeClr val="dk1"/>
              </a:buClr>
              <a:buSzPts val="2400"/>
              <a:buChar char="•"/>
            </a:pPr>
            <a:r>
              <a:rPr lang="en-US" dirty="0"/>
              <a:t>Simulations &amp; Computational Models</a:t>
            </a:r>
            <a:endParaRPr dirty="0"/>
          </a:p>
          <a:p>
            <a:pPr marL="685800" lvl="1" indent="-228600" algn="l" rtl="0">
              <a:lnSpc>
                <a:spcPct val="90000"/>
              </a:lnSpc>
              <a:spcBef>
                <a:spcPts val="500"/>
              </a:spcBef>
              <a:spcAft>
                <a:spcPts val="0"/>
              </a:spcAft>
              <a:buClr>
                <a:schemeClr val="dk1"/>
              </a:buClr>
              <a:buSzPts val="2400"/>
              <a:buChar char="•"/>
            </a:pPr>
            <a:r>
              <a:rPr lang="en-US" dirty="0"/>
              <a:t>Creating Experiments (and Games)</a:t>
            </a:r>
          </a:p>
          <a:p>
            <a:pPr marL="685800" lvl="1" indent="-228600" algn="l" rtl="0">
              <a:lnSpc>
                <a:spcPct val="90000"/>
              </a:lnSpc>
              <a:spcBef>
                <a:spcPts val="500"/>
              </a:spcBef>
              <a:spcAft>
                <a:spcPts val="0"/>
              </a:spcAft>
              <a:buClr>
                <a:schemeClr val="dk1"/>
              </a:buClr>
              <a:buSzPts val="2400"/>
              <a:buChar char="•"/>
            </a:pPr>
            <a:r>
              <a:rPr lang="en-US" dirty="0"/>
              <a:t>Machine Learning and Artificial Intelligence</a:t>
            </a:r>
          </a:p>
          <a:p>
            <a:pPr marL="685800" lvl="1" indent="-228600" algn="l" rtl="0">
              <a:lnSpc>
                <a:spcPct val="90000"/>
              </a:lnSpc>
              <a:spcBef>
                <a:spcPts val="500"/>
              </a:spcBef>
              <a:spcAft>
                <a:spcPts val="0"/>
              </a:spcAft>
              <a:buClr>
                <a:schemeClr val="dk1"/>
              </a:buClr>
              <a:buSzPts val="2400"/>
              <a:buChar char="•"/>
            </a:pPr>
            <a:r>
              <a:rPr lang="en-US" dirty="0"/>
              <a:t>Natural Language Processing</a:t>
            </a:r>
            <a:endParaRPr dirty="0"/>
          </a:p>
          <a:p>
            <a:pPr marL="685800" lvl="1" indent="-76200" algn="l" rtl="0">
              <a:lnSpc>
                <a:spcPct val="90000"/>
              </a:lnSpc>
              <a:spcBef>
                <a:spcPts val="500"/>
              </a:spcBef>
              <a:spcAft>
                <a:spcPts val="0"/>
              </a:spcAft>
              <a:buClr>
                <a:schemeClr val="dk1"/>
              </a:buClr>
              <a:buSzPts val="2400"/>
              <a:buNone/>
            </a:pPr>
            <a:endParaRPr dirty="0"/>
          </a:p>
        </p:txBody>
      </p:sp>
    </p:spTree>
    <p:extLst>
      <p:ext uri="{BB962C8B-B14F-4D97-AF65-F5344CB8AC3E}">
        <p14:creationId xmlns:p14="http://schemas.microsoft.com/office/powerpoint/2010/main" val="385092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0">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0">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0">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0">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0">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70">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70">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0">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70">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70">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build="p" bldLvl="2"/>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4400"/>
              <a:buFont typeface="Calibri"/>
              <a:buNone/>
            </a:pPr>
            <a:r>
              <a:rPr lang="en-US">
                <a:solidFill>
                  <a:srgbClr val="E84A27"/>
                </a:solidFill>
              </a:rPr>
              <a:t>Learning Objectives</a:t>
            </a:r>
            <a:endParaRPr>
              <a:solidFill>
                <a:srgbClr val="E84A27"/>
              </a:solidFill>
            </a:endParaRPr>
          </a:p>
        </p:txBody>
      </p:sp>
      <p:sp>
        <p:nvSpPr>
          <p:cNvPr id="97" name="Google Shape;97;p14"/>
          <p:cNvSpPr txBox="1">
            <a:spLocks noGrp="1"/>
          </p:cNvSpPr>
          <p:nvPr>
            <p:ph type="body" idx="1"/>
          </p:nvPr>
        </p:nvSpPr>
        <p:spPr>
          <a:xfrm>
            <a:off x="264042" y="1187671"/>
            <a:ext cx="11729484" cy="4851622"/>
          </a:xfrm>
          <a:prstGeom prst="rect">
            <a:avLst/>
          </a:prstGeom>
          <a:noFill/>
          <a:ln>
            <a:noFill/>
          </a:ln>
        </p:spPr>
        <p:txBody>
          <a:bodyPr spcFirstLastPara="1" wrap="square" lIns="91425" tIns="45700" rIns="91425" bIns="45700" anchor="t" anchorCtr="0">
            <a:noAutofit/>
          </a:bodyPr>
          <a:lstStyle/>
          <a:p>
            <a:pPr marL="514350" lvl="0" indent="-514350" algn="l" rtl="0">
              <a:lnSpc>
                <a:spcPct val="90000"/>
              </a:lnSpc>
              <a:spcBef>
                <a:spcPts val="0"/>
              </a:spcBef>
              <a:spcAft>
                <a:spcPts val="0"/>
              </a:spcAft>
              <a:buClr>
                <a:schemeClr val="dk1"/>
              </a:buClr>
              <a:buSzPts val="3200"/>
              <a:buFont typeface="+mj-lt"/>
              <a:buAutoNum type="arabicPeriod"/>
            </a:pPr>
            <a:r>
              <a:rPr lang="en-US" sz="3200" dirty="0"/>
              <a:t>What is the value of computer programs in Cognitive Science?</a:t>
            </a:r>
            <a:endParaRPr lang="en-US" dirty="0"/>
          </a:p>
          <a:p>
            <a:pPr marL="514350" lvl="0" indent="-514350" algn="l" rtl="0">
              <a:lnSpc>
                <a:spcPct val="90000"/>
              </a:lnSpc>
              <a:spcBef>
                <a:spcPts val="0"/>
              </a:spcBef>
              <a:spcAft>
                <a:spcPts val="0"/>
              </a:spcAft>
              <a:buClr>
                <a:schemeClr val="dk1"/>
              </a:buClr>
              <a:buSzPts val="3200"/>
              <a:buFont typeface="+mj-lt"/>
              <a:buAutoNum type="arabicPeriod"/>
            </a:pPr>
            <a:endParaRPr lang="en-US" sz="3200" dirty="0"/>
          </a:p>
          <a:p>
            <a:pPr marL="514350" lvl="0" indent="-514350" algn="l" rtl="0">
              <a:lnSpc>
                <a:spcPct val="90000"/>
              </a:lnSpc>
              <a:spcBef>
                <a:spcPts val="0"/>
              </a:spcBef>
              <a:spcAft>
                <a:spcPts val="0"/>
              </a:spcAft>
              <a:buClr>
                <a:schemeClr val="dk1"/>
              </a:buClr>
              <a:buSzPts val="3200"/>
              <a:buFont typeface="+mj-lt"/>
              <a:buAutoNum type="arabicPeriod"/>
            </a:pPr>
            <a:r>
              <a:rPr lang="en-US" sz="3200" dirty="0"/>
              <a:t>What is a programming language, why are there so many, and what are the advantages and disadvantages of the Python language?</a:t>
            </a:r>
            <a:endParaRPr lang="en-US" dirty="0"/>
          </a:p>
          <a:p>
            <a:pPr marL="514350" lvl="0" indent="-514350" algn="l" rtl="0">
              <a:lnSpc>
                <a:spcPct val="90000"/>
              </a:lnSpc>
              <a:spcBef>
                <a:spcPts val="0"/>
              </a:spcBef>
              <a:spcAft>
                <a:spcPts val="0"/>
              </a:spcAft>
              <a:buClr>
                <a:schemeClr val="dk1"/>
              </a:buClr>
              <a:buSzPts val="3200"/>
              <a:buFont typeface="+mj-lt"/>
              <a:buAutoNum type="arabicPeriod"/>
            </a:pPr>
            <a:endParaRPr lang="en-US" sz="3200" dirty="0"/>
          </a:p>
          <a:p>
            <a:pPr marL="514350" lvl="0" indent="-514350" algn="l" rtl="0">
              <a:lnSpc>
                <a:spcPct val="90000"/>
              </a:lnSpc>
              <a:spcBef>
                <a:spcPts val="0"/>
              </a:spcBef>
              <a:spcAft>
                <a:spcPts val="0"/>
              </a:spcAft>
              <a:buClr>
                <a:schemeClr val="dk1"/>
              </a:buClr>
              <a:buSzPts val="3200"/>
              <a:buFont typeface="+mj-lt"/>
              <a:buAutoNum type="arabicPeriod"/>
            </a:pPr>
            <a:r>
              <a:rPr lang="en-US" sz="3200" dirty="0"/>
              <a:t>How do you get, install, and use Python?</a:t>
            </a:r>
            <a:endParaRPr lang="en-US" dirty="0"/>
          </a:p>
          <a:p>
            <a:pPr marL="514350" lvl="0" indent="-514350" algn="l" rtl="0">
              <a:lnSpc>
                <a:spcPct val="90000"/>
              </a:lnSpc>
              <a:spcBef>
                <a:spcPts val="0"/>
              </a:spcBef>
              <a:spcAft>
                <a:spcPts val="0"/>
              </a:spcAft>
              <a:buClr>
                <a:schemeClr val="dk1"/>
              </a:buClr>
              <a:buSzPts val="3200"/>
              <a:buFont typeface="+mj-lt"/>
              <a:buAutoNum type="arabicPeriod"/>
            </a:pPr>
            <a:endParaRPr lang="en-US" sz="3200" dirty="0"/>
          </a:p>
          <a:p>
            <a:pPr marL="514350" lvl="0" indent="-514350" algn="l" rtl="0">
              <a:lnSpc>
                <a:spcPct val="90000"/>
              </a:lnSpc>
              <a:spcBef>
                <a:spcPts val="0"/>
              </a:spcBef>
              <a:spcAft>
                <a:spcPts val="0"/>
              </a:spcAft>
              <a:buClr>
                <a:schemeClr val="dk1"/>
              </a:buClr>
              <a:buSzPts val="3200"/>
              <a:buFont typeface="+mj-lt"/>
              <a:buAutoNum type="arabicPeriod"/>
            </a:pPr>
            <a:r>
              <a:rPr lang="en-US" sz="3200" dirty="0"/>
              <a:t>What are some tools (like PyCharm) that make Python programming easier?</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5"/>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4400"/>
              <a:buFont typeface="Calibri"/>
              <a:buNone/>
            </a:pPr>
            <a:r>
              <a:rPr lang="en-US">
                <a:solidFill>
                  <a:srgbClr val="E84A27"/>
                </a:solidFill>
              </a:rPr>
              <a:t>1.1 Value of Computer Programming</a:t>
            </a:r>
            <a:endParaRPr>
              <a:solidFill>
                <a:srgbClr val="E84A27"/>
              </a:solidFill>
            </a:endParaRPr>
          </a:p>
        </p:txBody>
      </p:sp>
      <p:sp>
        <p:nvSpPr>
          <p:cNvPr id="104" name="Google Shape;104;p15"/>
          <p:cNvSpPr txBox="1">
            <a:spLocks noGrp="1"/>
          </p:cNvSpPr>
          <p:nvPr>
            <p:ph type="body" idx="1"/>
          </p:nvPr>
        </p:nvSpPr>
        <p:spPr>
          <a:xfrm>
            <a:off x="232610" y="1058778"/>
            <a:ext cx="11831053" cy="506930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a:t>1. Data Acquisition (e.g. experiments, surveys, and games)</a:t>
            </a:r>
            <a:endParaRPr/>
          </a:p>
        </p:txBody>
      </p:sp>
      <p:pic>
        <p:nvPicPr>
          <p:cNvPr id="105" name="Google Shape;105;p15"/>
          <p:cNvPicPr preferRelativeResize="0"/>
          <p:nvPr/>
        </p:nvPicPr>
        <p:blipFill rotWithShape="1">
          <a:blip r:embed="rId3">
            <a:alphaModFix/>
          </a:blip>
          <a:srcRect/>
          <a:stretch/>
        </p:blipFill>
        <p:spPr>
          <a:xfrm>
            <a:off x="5670886" y="2408608"/>
            <a:ext cx="5727201" cy="3240504"/>
          </a:xfrm>
          <a:prstGeom prst="rect">
            <a:avLst/>
          </a:prstGeom>
          <a:noFill/>
          <a:ln>
            <a:noFill/>
          </a:ln>
        </p:spPr>
      </p:pic>
      <p:pic>
        <p:nvPicPr>
          <p:cNvPr id="106" name="Google Shape;106;p15"/>
          <p:cNvPicPr preferRelativeResize="0"/>
          <p:nvPr/>
        </p:nvPicPr>
        <p:blipFill rotWithShape="1">
          <a:blip r:embed="rId4">
            <a:alphaModFix/>
          </a:blip>
          <a:srcRect/>
          <a:stretch/>
        </p:blipFill>
        <p:spPr>
          <a:xfrm>
            <a:off x="1331591" y="2682660"/>
            <a:ext cx="3022600" cy="26924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6"/>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4400"/>
              <a:buFont typeface="Calibri"/>
              <a:buNone/>
            </a:pPr>
            <a:r>
              <a:rPr lang="en-US">
                <a:solidFill>
                  <a:srgbClr val="E84A27"/>
                </a:solidFill>
              </a:rPr>
              <a:t>1.1 Value of Computer Programming</a:t>
            </a:r>
            <a:endParaRPr>
              <a:solidFill>
                <a:srgbClr val="E84A27"/>
              </a:solidFill>
            </a:endParaRPr>
          </a:p>
        </p:txBody>
      </p:sp>
      <p:sp>
        <p:nvSpPr>
          <p:cNvPr id="113" name="Google Shape;113;p16"/>
          <p:cNvSpPr txBox="1">
            <a:spLocks noGrp="1"/>
          </p:cNvSpPr>
          <p:nvPr>
            <p:ph type="body" idx="1"/>
          </p:nvPr>
        </p:nvSpPr>
        <p:spPr>
          <a:xfrm>
            <a:off x="232610" y="1058778"/>
            <a:ext cx="11831053" cy="506930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a:t>2. Data Manipulation, Analysis, and Visualization</a:t>
            </a:r>
            <a:endParaRPr/>
          </a:p>
        </p:txBody>
      </p:sp>
      <p:pic>
        <p:nvPicPr>
          <p:cNvPr id="114" name="Google Shape;114;p16"/>
          <p:cNvPicPr preferRelativeResize="0"/>
          <p:nvPr/>
        </p:nvPicPr>
        <p:blipFill rotWithShape="1">
          <a:blip r:embed="rId3">
            <a:alphaModFix/>
          </a:blip>
          <a:srcRect/>
          <a:stretch/>
        </p:blipFill>
        <p:spPr>
          <a:xfrm>
            <a:off x="1274844" y="1574270"/>
            <a:ext cx="9545052" cy="5034591"/>
          </a:xfrm>
          <a:prstGeom prst="rect">
            <a:avLst/>
          </a:prstGeom>
          <a:noFill/>
          <a:ln>
            <a:noFill/>
          </a:ln>
        </p:spPr>
      </p:pic>
      <p:pic>
        <p:nvPicPr>
          <p:cNvPr id="115" name="Google Shape;115;p16"/>
          <p:cNvPicPr preferRelativeResize="0"/>
          <p:nvPr/>
        </p:nvPicPr>
        <p:blipFill rotWithShape="1">
          <a:blip r:embed="rId4">
            <a:alphaModFix/>
          </a:blip>
          <a:srcRect/>
          <a:stretch/>
        </p:blipFill>
        <p:spPr>
          <a:xfrm>
            <a:off x="3126851" y="1539556"/>
            <a:ext cx="5841038" cy="5199863"/>
          </a:xfrm>
          <a:prstGeom prst="rect">
            <a:avLst/>
          </a:prstGeom>
          <a:noFill/>
          <a:ln>
            <a:noFill/>
          </a:ln>
        </p:spPr>
      </p:pic>
      <p:pic>
        <p:nvPicPr>
          <p:cNvPr id="116" name="Google Shape;116;p16"/>
          <p:cNvPicPr preferRelativeResize="0"/>
          <p:nvPr/>
        </p:nvPicPr>
        <p:blipFill rotWithShape="1">
          <a:blip r:embed="rId5">
            <a:alphaModFix/>
          </a:blip>
          <a:srcRect/>
          <a:stretch/>
        </p:blipFill>
        <p:spPr>
          <a:xfrm>
            <a:off x="2622550" y="2040038"/>
            <a:ext cx="6505408" cy="3777334"/>
          </a:xfrm>
          <a:prstGeom prst="rect">
            <a:avLst/>
          </a:prstGeom>
          <a:noFill/>
          <a:ln>
            <a:noFill/>
          </a:ln>
        </p:spPr>
      </p:pic>
      <p:pic>
        <p:nvPicPr>
          <p:cNvPr id="117" name="Google Shape;117;p16"/>
          <p:cNvPicPr preferRelativeResize="0"/>
          <p:nvPr/>
        </p:nvPicPr>
        <p:blipFill rotWithShape="1">
          <a:blip r:embed="rId6">
            <a:alphaModFix/>
          </a:blip>
          <a:srcRect/>
          <a:stretch/>
        </p:blipFill>
        <p:spPr>
          <a:xfrm>
            <a:off x="3456069" y="1576050"/>
            <a:ext cx="5182603" cy="512687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1"/>
                                          </p:stCondLst>
                                        </p:cTn>
                                        <p:tgtEl>
                                          <p:spTgt spid="11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1"/>
                                          </p:stCondLst>
                                        </p:cTn>
                                        <p:tgtEl>
                                          <p:spTgt spid="117"/>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1"/>
                                          </p:stCondLst>
                                        </p:cTn>
                                        <p:tgtEl>
                                          <p:spTgt spid="11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7"/>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4400"/>
              <a:buFont typeface="Calibri"/>
              <a:buNone/>
            </a:pPr>
            <a:r>
              <a:rPr lang="en-US">
                <a:solidFill>
                  <a:srgbClr val="E84A27"/>
                </a:solidFill>
              </a:rPr>
              <a:t>1.1 Value of Computer Programming</a:t>
            </a:r>
            <a:endParaRPr>
              <a:solidFill>
                <a:srgbClr val="E84A27"/>
              </a:solidFill>
            </a:endParaRPr>
          </a:p>
        </p:txBody>
      </p:sp>
      <p:sp>
        <p:nvSpPr>
          <p:cNvPr id="124" name="Google Shape;124;p17"/>
          <p:cNvSpPr txBox="1">
            <a:spLocks noGrp="1"/>
          </p:cNvSpPr>
          <p:nvPr>
            <p:ph type="body" idx="1"/>
          </p:nvPr>
        </p:nvSpPr>
        <p:spPr>
          <a:xfrm>
            <a:off x="336884" y="1058779"/>
            <a:ext cx="11726779" cy="497306"/>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a:t>3. Simulation and Computational Modeling</a:t>
            </a:r>
            <a:endParaRPr/>
          </a:p>
        </p:txBody>
      </p:sp>
      <p:pic>
        <p:nvPicPr>
          <p:cNvPr id="125" name="Google Shape;125;p17"/>
          <p:cNvPicPr preferRelativeResize="0"/>
          <p:nvPr/>
        </p:nvPicPr>
        <p:blipFill rotWithShape="1">
          <a:blip r:embed="rId3">
            <a:alphaModFix/>
          </a:blip>
          <a:srcRect/>
          <a:stretch/>
        </p:blipFill>
        <p:spPr>
          <a:xfrm>
            <a:off x="679450" y="2632577"/>
            <a:ext cx="3517900" cy="3517900"/>
          </a:xfrm>
          <a:prstGeom prst="rect">
            <a:avLst/>
          </a:prstGeom>
          <a:noFill/>
          <a:ln>
            <a:noFill/>
          </a:ln>
        </p:spPr>
      </p:pic>
      <p:pic>
        <p:nvPicPr>
          <p:cNvPr id="126" name="Google Shape;126;p17"/>
          <p:cNvPicPr preferRelativeResize="0"/>
          <p:nvPr/>
        </p:nvPicPr>
        <p:blipFill rotWithShape="1">
          <a:blip r:embed="rId4">
            <a:alphaModFix/>
          </a:blip>
          <a:srcRect/>
          <a:stretch/>
        </p:blipFill>
        <p:spPr>
          <a:xfrm>
            <a:off x="4793025" y="2614865"/>
            <a:ext cx="6259986" cy="3521242"/>
          </a:xfrm>
          <a:prstGeom prst="rect">
            <a:avLst/>
          </a:prstGeom>
          <a:noFill/>
          <a:ln>
            <a:noFill/>
          </a:ln>
        </p:spPr>
      </p:pic>
      <p:sp>
        <p:nvSpPr>
          <p:cNvPr id="127" name="Google Shape;127;p17"/>
          <p:cNvSpPr txBox="1"/>
          <p:nvPr/>
        </p:nvSpPr>
        <p:spPr>
          <a:xfrm>
            <a:off x="4632604" y="1758282"/>
            <a:ext cx="6548743" cy="64633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a:solidFill>
                  <a:schemeClr val="dk1"/>
                </a:solidFill>
                <a:latin typeface="Calibri"/>
                <a:ea typeface="Calibri"/>
                <a:cs typeface="Calibri"/>
                <a:sym typeface="Calibri"/>
              </a:rPr>
              <a:t>Behavior Simulation (like traffic, why are there traffic jams when there arent accidents?</a:t>
            </a:r>
            <a:endParaRPr/>
          </a:p>
        </p:txBody>
      </p:sp>
      <p:sp>
        <p:nvSpPr>
          <p:cNvPr id="128" name="Google Shape;128;p17"/>
          <p:cNvSpPr txBox="1"/>
          <p:nvPr/>
        </p:nvSpPr>
        <p:spPr>
          <a:xfrm>
            <a:off x="867508" y="2143292"/>
            <a:ext cx="172329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Brain Simulation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8"/>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4400"/>
              <a:buFont typeface="Calibri"/>
              <a:buNone/>
            </a:pPr>
            <a:r>
              <a:rPr lang="en-US">
                <a:solidFill>
                  <a:srgbClr val="E84A27"/>
                </a:solidFill>
              </a:rPr>
              <a:t>1.1 Value of Computer Programming</a:t>
            </a:r>
            <a:endParaRPr>
              <a:solidFill>
                <a:srgbClr val="E84A27"/>
              </a:solidFill>
            </a:endParaRPr>
          </a:p>
        </p:txBody>
      </p:sp>
      <p:sp>
        <p:nvSpPr>
          <p:cNvPr id="135" name="Google Shape;135;p18"/>
          <p:cNvSpPr txBox="1">
            <a:spLocks noGrp="1"/>
          </p:cNvSpPr>
          <p:nvPr>
            <p:ph type="body" idx="1"/>
          </p:nvPr>
        </p:nvSpPr>
        <p:spPr>
          <a:xfrm>
            <a:off x="0" y="1058779"/>
            <a:ext cx="11726779" cy="497306"/>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a:t>3. Simulation and Computational Modeling</a:t>
            </a:r>
            <a:endParaRPr/>
          </a:p>
        </p:txBody>
      </p:sp>
      <p:sp>
        <p:nvSpPr>
          <p:cNvPr id="136" name="Google Shape;136;p18"/>
          <p:cNvSpPr txBox="1"/>
          <p:nvPr/>
        </p:nvSpPr>
        <p:spPr>
          <a:xfrm>
            <a:off x="115997" y="1684423"/>
            <a:ext cx="11960005" cy="120032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We need simulations because:</a:t>
            </a:r>
            <a:endParaRPr/>
          </a:p>
          <a:p>
            <a:pPr marL="342900" marR="0" lvl="0" indent="-342900" algn="l" rtl="0">
              <a:spcBef>
                <a:spcPts val="0"/>
              </a:spcBef>
              <a:spcAft>
                <a:spcPts val="0"/>
              </a:spcAft>
              <a:buClr>
                <a:schemeClr val="dk1"/>
              </a:buClr>
              <a:buSzPts val="2400"/>
              <a:buFont typeface="Arial"/>
              <a:buChar char="•"/>
            </a:pPr>
            <a:r>
              <a:rPr lang="en-US" sz="2400">
                <a:solidFill>
                  <a:schemeClr val="dk1"/>
                </a:solidFill>
                <a:latin typeface="Calibri"/>
                <a:ea typeface="Calibri"/>
                <a:cs typeface="Calibri"/>
                <a:sym typeface="Calibri"/>
              </a:rPr>
              <a:t>they force us to be specific, to operationally define all the variables in our theories</a:t>
            </a:r>
            <a:endParaRPr/>
          </a:p>
          <a:p>
            <a:pPr marL="342900" marR="0" lvl="0" indent="-342900" algn="l" rtl="0">
              <a:spcBef>
                <a:spcPts val="0"/>
              </a:spcBef>
              <a:spcAft>
                <a:spcPts val="0"/>
              </a:spcAft>
              <a:buClr>
                <a:schemeClr val="dk1"/>
              </a:buClr>
              <a:buSzPts val="2400"/>
              <a:buFont typeface="Arial"/>
              <a:buChar char="•"/>
            </a:pPr>
            <a:r>
              <a:rPr lang="en-US" sz="2400">
                <a:solidFill>
                  <a:schemeClr val="dk1"/>
                </a:solidFill>
                <a:latin typeface="Calibri"/>
                <a:ea typeface="Calibri"/>
                <a:cs typeface="Calibri"/>
                <a:sym typeface="Calibri"/>
              </a:rPr>
              <a:t>complex behaviors (those involving 3+ interactions) cannot be studied well in any other way</a:t>
            </a:r>
            <a:endParaRPr/>
          </a:p>
        </p:txBody>
      </p:sp>
      <p:sp>
        <p:nvSpPr>
          <p:cNvPr id="137" name="Google Shape;137;p18"/>
          <p:cNvSpPr txBox="1"/>
          <p:nvPr/>
        </p:nvSpPr>
        <p:spPr>
          <a:xfrm>
            <a:off x="319800" y="6489100"/>
            <a:ext cx="11205900" cy="288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three body problem: three variables whose behavior all depend on each other are noisy chaos. </a:t>
            </a:r>
            <a:endParaRPr/>
          </a:p>
        </p:txBody>
      </p:sp>
      <p:pic>
        <p:nvPicPr>
          <p:cNvPr id="2" name="triple-pendulum-chaos" descr="triple-pendulum-chaos">
            <a:hlinkClick r:id="" action="ppaction://media"/>
            <a:extLst>
              <a:ext uri="{FF2B5EF4-FFF2-40B4-BE49-F238E27FC236}">
                <a16:creationId xmlns:a16="http://schemas.microsoft.com/office/drawing/2014/main" id="{2F1D9E36-5C29-E249-AB3F-48FE727734A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63234" y="3013090"/>
            <a:ext cx="3401835" cy="34018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9"/>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4400"/>
              <a:buFont typeface="Calibri"/>
              <a:buNone/>
            </a:pPr>
            <a:r>
              <a:rPr lang="en-US">
                <a:solidFill>
                  <a:srgbClr val="E84A27"/>
                </a:solidFill>
              </a:rPr>
              <a:t>2.1 What is a Programming Language?</a:t>
            </a:r>
            <a:endParaRPr>
              <a:solidFill>
                <a:srgbClr val="E84A27"/>
              </a:solidFill>
            </a:endParaRPr>
          </a:p>
        </p:txBody>
      </p:sp>
      <p:pic>
        <p:nvPicPr>
          <p:cNvPr id="144" name="Google Shape;144;p19"/>
          <p:cNvPicPr preferRelativeResize="0"/>
          <p:nvPr/>
        </p:nvPicPr>
        <p:blipFill rotWithShape="1">
          <a:blip r:embed="rId3">
            <a:alphaModFix/>
          </a:blip>
          <a:srcRect/>
          <a:stretch/>
        </p:blipFill>
        <p:spPr>
          <a:xfrm>
            <a:off x="6604000" y="1182378"/>
            <a:ext cx="5080000" cy="3289300"/>
          </a:xfrm>
          <a:prstGeom prst="rect">
            <a:avLst/>
          </a:prstGeom>
          <a:noFill/>
          <a:ln>
            <a:noFill/>
          </a:ln>
        </p:spPr>
      </p:pic>
      <p:sp>
        <p:nvSpPr>
          <p:cNvPr id="145" name="Google Shape;145;p19"/>
          <p:cNvSpPr/>
          <p:nvPr/>
        </p:nvSpPr>
        <p:spPr>
          <a:xfrm>
            <a:off x="288758" y="1182378"/>
            <a:ext cx="6096000" cy="526297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b="1" u="sng" dirty="0">
                <a:solidFill>
                  <a:schemeClr val="dk1"/>
                </a:solidFill>
                <a:latin typeface="Calibri"/>
                <a:ea typeface="Calibri"/>
                <a:cs typeface="Calibri"/>
                <a:sym typeface="Calibri"/>
              </a:rPr>
              <a:t>A programming language </a:t>
            </a:r>
            <a:r>
              <a:rPr lang="en-US" sz="2400" dirty="0">
                <a:solidFill>
                  <a:schemeClr val="dk1"/>
                </a:solidFill>
                <a:latin typeface="Calibri"/>
                <a:ea typeface="Calibri"/>
                <a:cs typeface="Calibri"/>
                <a:sym typeface="Calibri"/>
              </a:rPr>
              <a:t>is a formal language that specifies a set of instructions that can be used to produce various kinds of output. Programming languages generally consist of instructions for a computer. Programming languages can be used to create programs that implement specific algorithms.</a:t>
            </a:r>
            <a:endParaRPr dirty="0"/>
          </a:p>
          <a:p>
            <a:pPr marL="0" marR="0" lvl="0" indent="0" algn="l" rtl="0">
              <a:spcBef>
                <a:spcPts val="0"/>
              </a:spcBef>
              <a:spcAft>
                <a:spcPts val="0"/>
              </a:spcAft>
              <a:buNone/>
            </a:pP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Programming languages (like all languages) have:</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syntax – their form, or a system of rules that defines legal sequences</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semantics – a meaning, requiring reference to the outside world.</a:t>
            </a:r>
            <a:endParaRPr dirty="0"/>
          </a:p>
        </p:txBody>
      </p:sp>
      <p:sp>
        <p:nvSpPr>
          <p:cNvPr id="146" name="Google Shape;146;p19"/>
          <p:cNvSpPr txBox="1"/>
          <p:nvPr/>
        </p:nvSpPr>
        <p:spPr>
          <a:xfrm>
            <a:off x="6946232" y="4549676"/>
            <a:ext cx="3673641"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Example:</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A = “Hello”</a:t>
            </a:r>
            <a:endParaRPr dirty="0"/>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B = ”World”</a:t>
            </a:r>
            <a:endParaRPr dirty="0"/>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C = A + B</a:t>
            </a:r>
            <a:endParaRPr dirty="0"/>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print(C)</a:t>
            </a:r>
            <a:br>
              <a:rPr lang="en-US" sz="1800" dirty="0">
                <a:solidFill>
                  <a:schemeClr val="dk1"/>
                </a:solidFill>
                <a:latin typeface="Calibri"/>
                <a:ea typeface="Calibri"/>
                <a:cs typeface="Calibri"/>
                <a:sym typeface="Calibri"/>
              </a:rPr>
            </a:br>
            <a:br>
              <a:rPr lang="en-US" sz="1800" dirty="0">
                <a:solidFill>
                  <a:schemeClr val="dk1"/>
                </a:solidFill>
                <a:latin typeface="Calibri"/>
                <a:ea typeface="Calibri"/>
                <a:cs typeface="Calibri"/>
                <a:sym typeface="Calibri"/>
              </a:rPr>
            </a:br>
            <a:r>
              <a:rPr lang="en-US" sz="1800" dirty="0">
                <a:solidFill>
                  <a:schemeClr val="dk1"/>
                </a:solidFill>
                <a:latin typeface="Calibri"/>
                <a:ea typeface="Calibri"/>
                <a:cs typeface="Calibri"/>
                <a:sym typeface="Calibri"/>
              </a:rPr>
              <a:t>“HelloWorld”</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0"/>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3959"/>
              <a:buFont typeface="Calibri"/>
              <a:buNone/>
            </a:pPr>
            <a:r>
              <a:rPr lang="en-US" sz="3959">
                <a:solidFill>
                  <a:srgbClr val="E84A27"/>
                </a:solidFill>
              </a:rPr>
              <a:t>2.2 Why Are There So Many Programming Languages?</a:t>
            </a:r>
            <a:endParaRPr>
              <a:solidFill>
                <a:srgbClr val="E84A27"/>
              </a:solidFill>
            </a:endParaRPr>
          </a:p>
        </p:txBody>
      </p:sp>
      <p:sp>
        <p:nvSpPr>
          <p:cNvPr id="152" name="Google Shape;152;p20"/>
          <p:cNvSpPr/>
          <p:nvPr/>
        </p:nvSpPr>
        <p:spPr>
          <a:xfrm>
            <a:off x="288758" y="1182378"/>
            <a:ext cx="11341768" cy="452431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dirty="0">
                <a:solidFill>
                  <a:schemeClr val="dk1"/>
                </a:solidFill>
                <a:latin typeface="Calibri"/>
                <a:ea typeface="Calibri"/>
                <a:cs typeface="Calibri"/>
                <a:sym typeface="Calibri"/>
              </a:rPr>
              <a:t>Just like human languages, the syntax of programming languages make some things easy and other things hard.</a:t>
            </a:r>
            <a:endParaRPr dirty="0"/>
          </a:p>
          <a:p>
            <a:pPr marL="0" marR="0" lvl="0" indent="0" algn="l" rtl="0">
              <a:spcBef>
                <a:spcPts val="0"/>
              </a:spcBef>
              <a:spcAft>
                <a:spcPts val="0"/>
              </a:spcAft>
              <a:buNone/>
            </a:pP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Just like languages, they are tools, and different tools are good for different jobs.</a:t>
            </a:r>
            <a:endParaRPr dirty="0"/>
          </a:p>
          <a:p>
            <a:pPr marL="0" marR="0" lvl="0" indent="0" algn="l" rtl="0">
              <a:spcBef>
                <a:spcPts val="0"/>
              </a:spcBef>
              <a:spcAft>
                <a:spcPts val="0"/>
              </a:spcAft>
              <a:buNone/>
            </a:pP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For example, some languages can communicate directly with a computer's processor or memory. This makes them faster, but also harder to use.</a:t>
            </a:r>
            <a:endParaRPr dirty="0"/>
          </a:p>
          <a:p>
            <a:pPr marL="0" marR="0" lvl="0" indent="0" algn="l" rtl="0">
              <a:spcBef>
                <a:spcPts val="0"/>
              </a:spcBef>
              <a:spcAft>
                <a:spcPts val="0"/>
              </a:spcAft>
              <a:buNone/>
            </a:pP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Other languages are designed to be easy to high level languages that are easy to use. Code in these languages looks and sounds more like English, and so it is logical and sensible to newbies. But this often means eliminating details in ways that affect speed.</a:t>
            </a:r>
            <a:endParaRPr dirty="0"/>
          </a:p>
          <a:p>
            <a:pPr marL="0" marR="0" lvl="0" indent="0" algn="l" rtl="0">
              <a:spcBef>
                <a:spcPts val="0"/>
              </a:spcBef>
              <a:spcAft>
                <a:spcPts val="0"/>
              </a:spcAft>
              <a:buNone/>
            </a:pPr>
            <a:endParaRPr sz="2400" dirty="0">
              <a:solidFill>
                <a:schemeClr val="dk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1"/>
          <p:cNvSpPr txBox="1">
            <a:spLocks noGrp="1"/>
          </p:cNvSpPr>
          <p:nvPr>
            <p:ph type="title"/>
          </p:nvPr>
        </p:nvSpPr>
        <p:spPr>
          <a:xfrm>
            <a:off x="0" y="1"/>
            <a:ext cx="12192000" cy="914399"/>
          </a:xfrm>
          <a:prstGeom prst="rect">
            <a:avLst/>
          </a:prstGeom>
          <a:solidFill>
            <a:srgbClr val="13294B"/>
          </a:solid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0AA00"/>
              </a:buClr>
              <a:buSzPts val="3959"/>
              <a:buFont typeface="Calibri"/>
              <a:buNone/>
            </a:pPr>
            <a:r>
              <a:rPr lang="en-US" sz="3959">
                <a:solidFill>
                  <a:srgbClr val="E84A27"/>
                </a:solidFill>
              </a:rPr>
              <a:t>2.2 Why Are There So Many Programming Languages?</a:t>
            </a:r>
            <a:endParaRPr>
              <a:solidFill>
                <a:srgbClr val="E84A27"/>
              </a:solidFill>
            </a:endParaRPr>
          </a:p>
        </p:txBody>
      </p:sp>
      <p:sp>
        <p:nvSpPr>
          <p:cNvPr id="158" name="Google Shape;158;p21"/>
          <p:cNvSpPr/>
          <p:nvPr/>
        </p:nvSpPr>
        <p:spPr>
          <a:xfrm>
            <a:off x="0" y="914400"/>
            <a:ext cx="11341768" cy="563231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dirty="0">
                <a:solidFill>
                  <a:schemeClr val="dk1"/>
                </a:solidFill>
                <a:latin typeface="Calibri"/>
                <a:ea typeface="Calibri"/>
                <a:cs typeface="Calibri"/>
                <a:sym typeface="Calibri"/>
              </a:rPr>
              <a:t>Consider this program that does simple addition.</a:t>
            </a:r>
            <a:endParaRPr dirty="0"/>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How does a computer (or even a basic calculator) do addition?</a:t>
            </a:r>
            <a:endParaRPr dirty="0"/>
          </a:p>
          <a:p>
            <a:pPr marL="0" marR="0" lvl="0" indent="0" algn="l" rtl="0">
              <a:spcBef>
                <a:spcPts val="0"/>
              </a:spcBef>
              <a:spcAft>
                <a:spcPts val="0"/>
              </a:spcAft>
              <a:buNone/>
            </a:pP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To compute 3 + 4 in a computer:</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Assign 3 to a specific memory register, which you access by stating its address, a </a:t>
            </a:r>
            <a:r>
              <a:rPr lang="en-US" sz="2400" dirty="0" err="1">
                <a:solidFill>
                  <a:schemeClr val="dk1"/>
                </a:solidFill>
                <a:latin typeface="Calibri"/>
                <a:ea typeface="Calibri"/>
                <a:cs typeface="Calibri"/>
                <a:sym typeface="Calibri"/>
              </a:rPr>
              <a:t>hexidecimal</a:t>
            </a:r>
            <a:r>
              <a:rPr lang="en-US" sz="2400" dirty="0">
                <a:solidFill>
                  <a:schemeClr val="dk1"/>
                </a:solidFill>
                <a:latin typeface="Calibri"/>
                <a:ea typeface="Calibri"/>
                <a:cs typeface="Calibri"/>
                <a:sym typeface="Calibri"/>
              </a:rPr>
              <a:t> number like 06GFE5153149A</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Assign 4 to a different register with its own address 76GBE5153441C</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Then assign a new address (12BF856DE23) the sum of what is stored in 06GFE5153149A and 76GBE5153441C</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Seems easy enough, and your computer can execute this code very, very fast.                   </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But you have to know your computer's memory addresses, and what's stored in them.                       </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What if 06GFE5153149A is being used to store the information in your email, or your web browser, or the operating system.</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Uh-oh, you just erased your data or broke your computer.</a:t>
            </a:r>
            <a:endParaRPr dirty="0"/>
          </a:p>
          <a:p>
            <a:pPr marL="342900" marR="0" lvl="0" indent="-342900" algn="l" rtl="0">
              <a:spcBef>
                <a:spcPts val="0"/>
              </a:spcBef>
              <a:spcAft>
                <a:spcPts val="0"/>
              </a:spcAft>
              <a:buClr>
                <a:schemeClr val="dk1"/>
              </a:buClr>
              <a:buSzPts val="2400"/>
              <a:buFont typeface="Arial"/>
              <a:buChar char="•"/>
            </a:pPr>
            <a:r>
              <a:rPr lang="en-US" sz="2400" dirty="0">
                <a:solidFill>
                  <a:schemeClr val="dk1"/>
                </a:solidFill>
                <a:latin typeface="Calibri"/>
                <a:ea typeface="Calibri"/>
                <a:cs typeface="Calibri"/>
                <a:sym typeface="Calibri"/>
              </a:rPr>
              <a:t>This is why almost nobody does this.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8">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8">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8">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58">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58">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8" grpId="0" build="p" bldLvl="2"/>
    </p:bld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384</TotalTime>
  <Words>834</Words>
  <Application>Microsoft Macintosh PowerPoint</Application>
  <PresentationFormat>Widescreen</PresentationFormat>
  <Paragraphs>104</Paragraphs>
  <Slides>12</Slides>
  <Notes>12</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Programming in Cognitive Science</vt:lpstr>
      <vt:lpstr>Learning Objectives</vt:lpstr>
      <vt:lpstr>1.1 Value of Computer Programming</vt:lpstr>
      <vt:lpstr>1.1 Value of Computer Programming</vt:lpstr>
      <vt:lpstr>1.1 Value of Computer Programming</vt:lpstr>
      <vt:lpstr>1.1 Value of Computer Programming</vt:lpstr>
      <vt:lpstr>2.1 What is a Programming Language?</vt:lpstr>
      <vt:lpstr>2.2 Why Are There So Many Programming Languages?</vt:lpstr>
      <vt:lpstr>2.2 Why Are There So Many Programming Languages?</vt:lpstr>
      <vt:lpstr>2.2 Why Are There So Many Programming Languages?</vt:lpstr>
      <vt:lpstr>2.3 Pros and Cons of Python</vt:lpstr>
      <vt:lpstr>2.4 What We Will Cover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in Cognitive Science</dc:title>
  <cp:lastModifiedBy>Willits, Jon Anthony</cp:lastModifiedBy>
  <cp:revision>3</cp:revision>
  <dcterms:modified xsi:type="dcterms:W3CDTF">2021-01-27T01:02:42Z</dcterms:modified>
</cp:coreProperties>
</file>